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00" r:id="rId2"/>
    <p:sldMasterId id="2147483712" r:id="rId3"/>
    <p:sldMasterId id="2147483688" r:id="rId4"/>
    <p:sldMasterId id="2147483813" r:id="rId5"/>
  </p:sldMasterIdLst>
  <p:notesMasterIdLst>
    <p:notesMasterId r:id="rId9"/>
  </p:notesMasterIdLst>
  <p:handoutMasterIdLst>
    <p:handoutMasterId r:id="rId10"/>
  </p:handoutMasterIdLst>
  <p:sldIdLst>
    <p:sldId id="339" r:id="rId6"/>
    <p:sldId id="343" r:id="rId7"/>
    <p:sldId id="344" r:id="rId8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232CDD"/>
    <a:srgbClr val="CCFFCC"/>
    <a:srgbClr val="0C54F4"/>
    <a:srgbClr val="CC3300"/>
    <a:srgbClr val="6C0000"/>
    <a:srgbClr val="CCFFFF"/>
    <a:srgbClr val="00CCFF"/>
    <a:srgbClr val="FF00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88" autoAdjust="0"/>
    <p:restoredTop sz="98795" autoAdjust="0"/>
  </p:normalViewPr>
  <p:slideViewPr>
    <p:cSldViewPr>
      <p:cViewPr varScale="1">
        <p:scale>
          <a:sx n="88" d="100"/>
          <a:sy n="88" d="100"/>
        </p:scale>
        <p:origin x="1205" y="62"/>
      </p:cViewPr>
      <p:guideLst>
        <p:guide orient="horz" pos="2160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50" y="504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t" anchorCtr="0" compatLnSpc="1">
            <a:prstTxWarp prst="textNoShape">
              <a:avLst/>
            </a:prstTxWarp>
          </a:bodyPr>
          <a:lstStyle>
            <a:lvl1pPr defTabSz="909638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2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 smtClean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218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b" anchorCtr="0" compatLnSpc="1">
            <a:prstTxWarp prst="textNoShape">
              <a:avLst/>
            </a:prstTxWarp>
          </a:bodyPr>
          <a:lstStyle>
            <a:lvl1pPr defTabSz="909638">
              <a:defRPr sz="1200" dirty="0" smtClean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0218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 smtClean="0"/>
            </a:lvl1pPr>
          </a:lstStyle>
          <a:p>
            <a:pPr>
              <a:defRPr/>
            </a:pPr>
            <a:fld id="{489B6438-0D5F-429C-B928-D2AA0F40C7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2037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t" anchorCtr="0" compatLnSpc="1">
            <a:prstTxWarp prst="textNoShape">
              <a:avLst/>
            </a:prstTxWarp>
          </a:bodyPr>
          <a:lstStyle>
            <a:lvl1pPr defTabSz="909638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2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 smtClean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708"/>
            <a:ext cx="5438775" cy="446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218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b" anchorCtr="0" compatLnSpc="1">
            <a:prstTxWarp prst="textNoShape">
              <a:avLst/>
            </a:prstTxWarp>
          </a:bodyPr>
          <a:lstStyle>
            <a:lvl1pPr defTabSz="909638">
              <a:defRPr sz="12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0218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7" tIns="45513" rIns="91027" bIns="45513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 smtClean="0"/>
            </a:lvl1pPr>
          </a:lstStyle>
          <a:p>
            <a:pPr>
              <a:defRPr/>
            </a:pPr>
            <a:fld id="{21B88468-E413-40ED-B7C7-4C559EDBEE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66823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1491-56B2-424A-A8EC-EFB7AC5A2AE9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0EDAE-933C-4C72-982D-448977A76D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7FCCF-16E7-4AD2-80E5-6B263D6AFB6B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F2F15-9187-4F01-9C48-A65A6427BB1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BDE53-32D2-427A-9745-03FB9C455C7E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0997D-54EF-41FC-B39F-7D8B0B401E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/>
              <a:t>DIFSI –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348A6-79D5-400C-92A0-E5DBD9DE0C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5CE43-CEC6-45FB-88E1-EC4C9B2802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253CC-7AB7-40D3-A823-6CEA5D96BE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2E18F-046E-4808-8684-85298AAA2E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DD169-66DA-4105-A5A8-0516FBAF88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EC8D6-7406-4EE9-8D8F-815CC02C05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D198F-1960-40B2-BBB8-B966639E50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0F379-C79F-43A7-AFDC-089B44C9AF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38C9E-12FF-4266-9C6D-76B62FC8F7B0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63719-D14D-4BEC-85A8-32FAEBC844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06014-9CAC-4943-8B41-7B1922725C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E46E5-A032-45EF-A18C-350AC5890F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CA309-6ED2-41AD-A5CA-C0D7316C8F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42627-2F37-4F4C-87D4-26E9F0F6CBE4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B5E10-9C94-4F80-9CDD-53A91B5C76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A6504-2FD4-4EBA-B926-6563F1C4E974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B8FE-4395-4F47-BD49-441C35A463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94841-4520-4413-9466-E0148BDB605A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448A5-6EC0-4B32-88BA-CE88129D7D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E7BE1-9F7F-4128-81C3-52664516AE79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414D2-054F-487A-8640-5DDCD74540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089D0-C44F-4783-8E56-CD50DC9ECF9A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CC32C-F148-4ECF-9C47-5C93644953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0CB20-133C-4703-AB7F-336B8A6E520D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A6856-BDAA-4E9A-90D8-868CFB7325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B7E1E-47B1-459F-9104-CD81C9383103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E11C0-82CE-4A90-829B-FD37C5F3D4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DD5A4-5780-4EA2-B795-357A17036096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193C4-1FDD-4200-95F0-B34F6FFB7DD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D9CC1-D35C-498E-BAA3-90A346FF1FF4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A22C1-E806-49B6-B6F6-61157E268B0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EEA41-B8A4-4C4F-8F52-2595AF91EFC8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87D6-2189-49C7-9169-E3D8968A0B7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D9DF1-BF4A-4382-A73B-92C3016D82B4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63C7F-D7EC-497E-9851-9BA8C3F9D8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A23A-71CB-43C3-94E1-AB28EBF6DB75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D4FB6-1F40-4B15-8687-DD8CB28949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E5B4-1B35-48EC-9970-5E4F53E1F7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039F-4BA1-484F-ABEE-C69BE98682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2504-5A71-4B7D-8942-BFF5E1F7F4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1F486-7CB5-423C-A982-C86FB8B25F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34412-CE62-4654-894C-D4E8491062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E2475-D4B3-4122-B6BC-0A2C470A5A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12F25-0F15-4EA9-B128-C625A25CC665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39193-6006-42FC-BD52-E125C8D4AE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2357F-2BA6-4F00-BDC6-D1DAD86336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DA0BE-40AD-4F2F-B6BC-12CC55D471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27831-A767-483C-9393-F7FB7051ECD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CDAE3-97A2-440E-B53C-F1CEE5409E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0339-6952-47C4-B4D4-DE229136F3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13345FA-4FFE-5F45-BECD-A0E15817F8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367280"/>
            <a:ext cx="9144000" cy="4511040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A5FBF6-E9C8-4847-B54E-4FCD56C37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2425" y="6480005"/>
            <a:ext cx="2057400" cy="365125"/>
          </a:xfrm>
        </p:spPr>
        <p:txBody>
          <a:bodyPr/>
          <a:lstStyle>
            <a:lvl1pPr>
              <a:defRPr b="0" i="0">
                <a:solidFill>
                  <a:srgbClr val="717468"/>
                </a:solidFill>
                <a:latin typeface="Metropolis Medium" panose="00000600000000000000" pitchFamily="2" charset="0"/>
              </a:defRPr>
            </a:lvl1pPr>
          </a:lstStyle>
          <a:p>
            <a:fld id="{8471F2C8-AE9D-4DA4-A0DA-58031EB519E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CE5E52-B2D1-5F45-B4AB-A4C5C13C6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80005"/>
            <a:ext cx="3086100" cy="365125"/>
          </a:xfrm>
        </p:spPr>
        <p:txBody>
          <a:bodyPr/>
          <a:lstStyle>
            <a:lvl1pPr>
              <a:defRPr>
                <a:solidFill>
                  <a:srgbClr val="717468"/>
                </a:solidFill>
              </a:defRPr>
            </a:lvl1pPr>
          </a:lstStyle>
          <a:p>
            <a:r>
              <a:rPr lang="fr-FR" dirty="0"/>
              <a:t>CENTRE HOSPITALIER UNIVERSITAIRE DE RENNES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3B4D3D-5D3F-8843-8CF7-7CD63B23A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83184" y="6480005"/>
            <a:ext cx="1700330" cy="365125"/>
          </a:xfrm>
        </p:spPr>
        <p:txBody>
          <a:bodyPr tIns="72000" anchor="t" anchorCtr="0"/>
          <a:lstStyle>
            <a:lvl1pPr>
              <a:defRPr>
                <a:solidFill>
                  <a:srgbClr val="717468"/>
                </a:solidFill>
              </a:defRPr>
            </a:lvl1pPr>
          </a:lstStyle>
          <a:p>
            <a:fld id="{B894051B-8A32-5044-810D-5F75BF7252A3}" type="datetimeFigureOut">
              <a:rPr lang="fr-FR" smtClean="0"/>
              <a:pPr/>
              <a:t>29/10/2024</a:t>
            </a:fld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5276B9-EEF9-714E-A5E6-80E128A7C106}"/>
              </a:ext>
            </a:extLst>
          </p:cNvPr>
          <p:cNvSpPr/>
          <p:nvPr userDrawn="1"/>
        </p:nvSpPr>
        <p:spPr>
          <a:xfrm>
            <a:off x="-7620" y="-10160"/>
            <a:ext cx="9153000" cy="3078480"/>
          </a:xfrm>
          <a:prstGeom prst="rect">
            <a:avLst/>
          </a:prstGeom>
          <a:solidFill>
            <a:srgbClr val="03C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319E0DF-EB4B-684B-9177-073BE9AEEC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5000" y="4362217"/>
            <a:ext cx="8370000" cy="2029104"/>
          </a:xfrm>
        </p:spPr>
        <p:txBody>
          <a:bodyPr>
            <a:normAutofit/>
          </a:bodyPr>
          <a:lstStyle>
            <a:lvl1pPr marL="0" indent="0" algn="l">
              <a:buNone/>
              <a:defRPr sz="2600" b="0" i="0" cap="all" baseline="0">
                <a:latin typeface="Metropolis Thin" pitchFamily="2" charset="77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 dirty="0"/>
              <a:t>Sous-titre de la présentation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63A010-C690-A642-AB3E-52575F904F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5000" y="993913"/>
            <a:ext cx="8370000" cy="1977887"/>
          </a:xfrm>
        </p:spPr>
        <p:txBody>
          <a:bodyPr anchor="b">
            <a:normAutofit/>
          </a:bodyPr>
          <a:lstStyle>
            <a:lvl1pPr algn="l">
              <a:defRPr sz="3800" b="0" i="0" cap="all" baseline="0">
                <a:solidFill>
                  <a:schemeClr val="bg1"/>
                </a:solidFill>
                <a:latin typeface="Metropolis" pitchFamily="2" charset="77"/>
              </a:defRPr>
            </a:lvl1pPr>
          </a:lstStyle>
          <a:p>
            <a:r>
              <a:rPr lang="fr-FR" dirty="0"/>
              <a:t>Titre de la </a:t>
            </a:r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83C3FC-AC41-F64E-968A-6A7D5D27A0DD}"/>
              </a:ext>
            </a:extLst>
          </p:cNvPr>
          <p:cNvSpPr/>
          <p:nvPr userDrawn="1"/>
        </p:nvSpPr>
        <p:spPr>
          <a:xfrm>
            <a:off x="8463280" y="6391322"/>
            <a:ext cx="685800" cy="111337"/>
          </a:xfrm>
          <a:prstGeom prst="rect">
            <a:avLst/>
          </a:prstGeom>
          <a:solidFill>
            <a:srgbClr val="F2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ED5FAF3-3D8E-D14F-95D3-84A365A73C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5" y="3201768"/>
            <a:ext cx="2441070" cy="69725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00" y="180001"/>
            <a:ext cx="442571" cy="72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85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55A695-9D8C-5148-942B-43A6F5F0F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titre de la diapositive</a:t>
            </a:r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5B7A3E38-9417-924A-8FB5-B52D0ECA742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5000" y="1825625"/>
            <a:ext cx="837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/>
            </a:lvl1pPr>
            <a:lvl4pPr>
              <a:spcAft>
                <a:spcPts val="700"/>
              </a:spcAft>
              <a:defRPr/>
            </a:lvl4pPr>
            <a:lvl5pPr marL="360000">
              <a:defRPr sz="1200" baseline="0"/>
            </a:lvl5pPr>
          </a:lstStyle>
          <a:p>
            <a:pPr lvl="0"/>
            <a:r>
              <a:rPr lang="fr-FR" dirty="0" smtClean="0"/>
              <a:t>Cliquez pour ajouter du texte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Paragraphe texte courant…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FD6D-EB99-4255-BC94-C24FE452F5EE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/>
                </a:solidFill>
              </a:rPr>
              <a:t>CENTRE HOSPITALIER UNIVERSITAIRE DE RENNES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051B-8A32-5044-810D-5F75BF7252A3}" type="datetimeFigureOut">
              <a:rPr lang="fr-FR" smtClean="0">
                <a:solidFill>
                  <a:prstClr val="white"/>
                </a:solidFill>
              </a:rPr>
              <a:pPr/>
              <a:t>29/10/2024</a:t>
            </a:fld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647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inter-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0524E6A-FAE6-674A-930B-CA4EE00DEBD2}"/>
              </a:ext>
            </a:extLst>
          </p:cNvPr>
          <p:cNvSpPr/>
          <p:nvPr userDrawn="1"/>
        </p:nvSpPr>
        <p:spPr>
          <a:xfrm>
            <a:off x="-5812" y="6372000"/>
            <a:ext cx="9153000" cy="501650"/>
          </a:xfrm>
          <a:prstGeom prst="rect">
            <a:avLst/>
          </a:prstGeom>
          <a:solidFill>
            <a:srgbClr val="F2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solidFill>
            <a:srgbClr val="03C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63A010-C690-A642-AB3E-52575F904F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5000" y="360000"/>
            <a:ext cx="8370000" cy="2700000"/>
          </a:xfrm>
        </p:spPr>
        <p:txBody>
          <a:bodyPr anchor="b">
            <a:norm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page d’intertitre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319E0DF-EB4B-684B-9177-073BE9AEEC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5000" y="3178178"/>
            <a:ext cx="8370000" cy="2079623"/>
          </a:xfrm>
        </p:spPr>
        <p:txBody>
          <a:bodyPr/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Metropolis" panose="00000500000000000000" pitchFamily="2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0313309-659A-0A4E-BCFE-19265FFF7D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2425" y="6480001"/>
            <a:ext cx="751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Metropolis Medium" pitchFamily="2" charset="77"/>
              </a:defRPr>
            </a:lvl1pPr>
          </a:lstStyle>
          <a:p>
            <a:fld id="{D3DBD934-1D2C-4AC7-A20C-2E0E5EAA0B78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3624E41-CA08-344F-9DE5-56F7FE2C4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4000" y="6480001"/>
            <a:ext cx="729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Metropolis Light" panose="00000500000000000000" pitchFamily="2" charset="0"/>
              </a:defRPr>
            </a:lvl1pPr>
          </a:lstStyle>
          <a:p>
            <a:r>
              <a:rPr lang="fr-FR" dirty="0" smtClean="0">
                <a:solidFill>
                  <a:prstClr val="white"/>
                </a:solidFill>
              </a:rPr>
              <a:t>CENTRE HOSPITALIER UNIVERSITAIRE DE RENNES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88B34389-9952-3245-B5A4-F43F1AB75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001" y="6480001"/>
            <a:ext cx="929513" cy="365125"/>
          </a:xfrm>
          <a:prstGeom prst="rect">
            <a:avLst/>
          </a:prstGeom>
        </p:spPr>
        <p:txBody>
          <a:bodyPr vert="horz" lIns="91440" tIns="10800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Metropolis Light" panose="00000500000000000000" pitchFamily="2" charset="0"/>
              </a:defRPr>
            </a:lvl1pPr>
          </a:lstStyle>
          <a:p>
            <a:fld id="{B894051B-8A32-5044-810D-5F75BF7252A3}" type="datetimeFigureOut">
              <a:rPr lang="fr-FR" smtClean="0">
                <a:solidFill>
                  <a:prstClr val="white"/>
                </a:solidFill>
              </a:rPr>
              <a:pPr/>
              <a:t>29/10/2024</a:t>
            </a:fld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D197C00-FC84-C440-A58C-7709E2AB5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54762" y="2509520"/>
            <a:ext cx="142875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9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inter-ti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0524E6A-FAE6-674A-930B-CA4EE00DEBD2}"/>
              </a:ext>
            </a:extLst>
          </p:cNvPr>
          <p:cNvSpPr/>
          <p:nvPr userDrawn="1"/>
        </p:nvSpPr>
        <p:spPr>
          <a:xfrm>
            <a:off x="-5812" y="6372000"/>
            <a:ext cx="9153000" cy="501650"/>
          </a:xfrm>
          <a:prstGeom prst="rect">
            <a:avLst/>
          </a:prstGeom>
          <a:solidFill>
            <a:srgbClr val="03C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solidFill>
            <a:srgbClr val="F2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63A010-C690-A642-AB3E-52575F904F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5000" y="360000"/>
            <a:ext cx="8370000" cy="2700000"/>
          </a:xfrm>
        </p:spPr>
        <p:txBody>
          <a:bodyPr anchor="b">
            <a:norm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page d’intertitre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319E0DF-EB4B-684B-9177-073BE9AEEC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5000" y="3178178"/>
            <a:ext cx="8370000" cy="2079623"/>
          </a:xfrm>
        </p:spPr>
        <p:txBody>
          <a:bodyPr/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Metropolis" panose="00000500000000000000" pitchFamily="2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0313309-659A-0A4E-BCFE-19265FFF7D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2425" y="6480001"/>
            <a:ext cx="751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Metropolis Medium" pitchFamily="2" charset="77"/>
              </a:defRPr>
            </a:lvl1pPr>
          </a:lstStyle>
          <a:p>
            <a:fld id="{D3DBD934-1D2C-4AC7-A20C-2E0E5EAA0B78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3624E41-CA08-344F-9DE5-56F7FE2C4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4000" y="6480001"/>
            <a:ext cx="729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Metropolis Light" panose="00000500000000000000" pitchFamily="2" charset="0"/>
              </a:defRPr>
            </a:lvl1pPr>
          </a:lstStyle>
          <a:p>
            <a:r>
              <a:rPr lang="fr-FR" dirty="0" smtClean="0">
                <a:solidFill>
                  <a:prstClr val="white"/>
                </a:solidFill>
              </a:rPr>
              <a:t>CENTRE HOSPITALIER UNIVERSITAIRE DE RENNES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88B34389-9952-3245-B5A4-F43F1AB75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001" y="6480001"/>
            <a:ext cx="929513" cy="365125"/>
          </a:xfrm>
          <a:prstGeom prst="rect">
            <a:avLst/>
          </a:prstGeom>
        </p:spPr>
        <p:txBody>
          <a:bodyPr vert="horz" lIns="91440" tIns="10800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Metropolis Light" panose="00000500000000000000" pitchFamily="2" charset="0"/>
              </a:defRPr>
            </a:lvl1pPr>
          </a:lstStyle>
          <a:p>
            <a:fld id="{B894051B-8A32-5044-810D-5F75BF7252A3}" type="datetimeFigureOut">
              <a:rPr lang="fr-FR" smtClean="0">
                <a:solidFill>
                  <a:prstClr val="white"/>
                </a:solidFill>
              </a:rPr>
              <a:pPr/>
              <a:t>29/10/2024</a:t>
            </a:fld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D197C00-FC84-C440-A58C-7709E2AB5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54762" y="2509520"/>
            <a:ext cx="142875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287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411FF1B-EA59-463F-BD14-E1E8D9D515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3DAF3-470D-405F-902B-A07607780350}" type="datetime1">
              <a:rPr lang="fr-FR" altLang="fr-FR">
                <a:solidFill>
                  <a:prstClr val="white"/>
                </a:solidFill>
              </a:rPr>
              <a:pPr>
                <a:defRPr/>
              </a:pPr>
              <a:t>29/10/2024</a:t>
            </a:fld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C8302B5-8948-4B66-84CE-B19526DE35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8CD8C47-AB55-4965-8E92-2202434913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5C4E4-13CE-4AE6-8071-F112336A3499}" type="slidenum">
              <a:rPr lang="fr-FR" altLang="fr-FR">
                <a:solidFill>
                  <a:prstClr val="white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44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63FC-E850-4DDA-8E5F-CB7733D2D734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3EE5F-7E74-463F-B5F7-635D1D51BE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CB9DD-0483-45FF-A6C4-8AFE791006BB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C5972-17E1-4665-833A-5B932AD48C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66EAE-F056-403F-ACD6-8520F476CF30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56B69-8537-499C-8B74-C72A5D8D46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CFD50-FB24-4FFE-B9A0-43E502A427ED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5802-578B-416F-92C6-B8342FE70C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56A4-2A46-4429-8759-94953E323B00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E065F-B74A-4BA5-8982-F23E63C41BB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 smtClean="0"/>
              <a:t>DIFSI-Juin 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54FFB4-9EBE-4082-9906-483373BCEA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DIFSI - JANVIER 2013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BD1CDF-EEBF-49B4-B859-2B0A3A95C6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054" name="ZoneTexte 6"/>
          <p:cNvSpPr txBox="1">
            <a:spLocks noChangeArrowheads="1"/>
          </p:cNvSpPr>
          <p:nvPr userDrawn="1"/>
        </p:nvSpPr>
        <p:spPr bwMode="auto">
          <a:xfrm>
            <a:off x="395288" y="6462713"/>
            <a:ext cx="2447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DIFSI – JANVIER 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EBE38B-AFE7-42FA-83E7-000DF71D2C31}" type="datetimeFigureOut">
              <a:rPr lang="fr-FR"/>
              <a:pPr>
                <a:defRPr/>
              </a:pPr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705570-898A-4A48-9FA4-5D599917FBE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4099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DIFSI - JANVIER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BCFAE4-FC58-4973-B23E-F1DFE03953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0524E6A-FAE6-674A-930B-CA4EE00DEBD2}"/>
              </a:ext>
            </a:extLst>
          </p:cNvPr>
          <p:cNvSpPr/>
          <p:nvPr/>
        </p:nvSpPr>
        <p:spPr>
          <a:xfrm>
            <a:off x="-5812" y="6372000"/>
            <a:ext cx="9153000" cy="501650"/>
          </a:xfrm>
          <a:prstGeom prst="rect">
            <a:avLst/>
          </a:prstGeom>
          <a:solidFill>
            <a:srgbClr val="03C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ACA16B-80BB-F541-B457-B3651126DB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"/>
            <a:ext cx="9144000" cy="1394847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03E35DE-C612-F14E-B4AC-F35263F53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00" y="11039"/>
            <a:ext cx="8370000" cy="1394847"/>
          </a:xfrm>
          <a:prstGeom prst="rect">
            <a:avLst/>
          </a:prstGeom>
        </p:spPr>
        <p:txBody>
          <a:bodyPr vert="horz" lIns="0" tIns="251999" rIns="90000" bIns="45720" rtlCol="0" anchor="ctr" anchorCtr="0">
            <a:normAutofit/>
          </a:bodyPr>
          <a:lstStyle/>
          <a:p>
            <a:r>
              <a:rPr lang="fr-FR" dirty="0" smtClean="0"/>
              <a:t>TITRE de la diapositive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B7A3E38-9417-924A-8FB5-B52D0ECA7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5000" y="1825625"/>
            <a:ext cx="837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Cliquer pour ajouter du texte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604FD8-880D-544A-9C61-F1A0BF5B2A11}"/>
              </a:ext>
            </a:extLst>
          </p:cNvPr>
          <p:cNvSpPr/>
          <p:nvPr/>
        </p:nvSpPr>
        <p:spPr>
          <a:xfrm>
            <a:off x="8515350" y="6372000"/>
            <a:ext cx="628650" cy="89542"/>
          </a:xfrm>
          <a:prstGeom prst="rect">
            <a:avLst/>
          </a:prstGeom>
          <a:solidFill>
            <a:srgbClr val="F2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624E41-CA08-344F-9DE5-56F7FE2C4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45000" y="6480001"/>
            <a:ext cx="729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Metropolis Light" panose="00000500000000000000" pitchFamily="2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solidFill>
                  <a:prstClr val="white"/>
                </a:solidFill>
              </a:rPr>
              <a:t>CENTRE HOSPITALIER UNIVERSITAIRE DE RENNES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B34389-9952-3245-B5A4-F43F1AB75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0911" y="6480001"/>
            <a:ext cx="832602" cy="365125"/>
          </a:xfrm>
          <a:prstGeom prst="rect">
            <a:avLst/>
          </a:prstGeom>
        </p:spPr>
        <p:txBody>
          <a:bodyPr vert="horz" lIns="91440" tIns="10800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Metropolis Light" panose="00000500000000000000" pitchFamily="2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894051B-8A32-5044-810D-5F75BF7252A3}" type="datetimeFigureOut">
              <a:rPr lang="fr-FR" smtClean="0">
                <a:solidFill>
                  <a:prstClr val="white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29/10/2024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313309-659A-0A4E-BCFE-19265FFF7D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2425" y="6480001"/>
            <a:ext cx="8134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Metropolis Medium" pitchFamily="2" charset="77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EECC72D-9103-4C40-9C7A-4F14B0075352}" type="slidenum">
              <a:rPr lang="fr-FR" smtClean="0">
                <a:solidFill>
                  <a:prstClr val="white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ED5FAF3-3D8E-D14F-95D3-84A365A73C5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093" y="1043073"/>
            <a:ext cx="1311965" cy="37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600" b="0" i="0" kern="1200" cap="all" baseline="0">
          <a:solidFill>
            <a:srgbClr val="717468"/>
          </a:solidFill>
          <a:latin typeface="Metropolis" pitchFamily="2" charset="77"/>
          <a:ea typeface="+mj-ea"/>
          <a:cs typeface="+mj-cs"/>
        </a:defRPr>
      </a:lvl1pPr>
    </p:titleStyle>
    <p:bodyStyle>
      <a:lvl1pPr marL="360000" indent="-288000" algn="l" defTabSz="914377" rtl="0" eaLnBrk="1" latinLnBrk="0" hangingPunct="1">
        <a:lnSpc>
          <a:spcPct val="90000"/>
        </a:lnSpc>
        <a:spcBef>
          <a:spcPts val="500"/>
        </a:spcBef>
        <a:spcAft>
          <a:spcPts val="1500"/>
        </a:spcAft>
        <a:buFontTx/>
        <a:buBlip>
          <a:blip r:embed="rId9"/>
        </a:buBlip>
        <a:defRPr lang="fr-FR" sz="2000" b="1" i="0" kern="1200" dirty="0" smtClean="0">
          <a:solidFill>
            <a:srgbClr val="03C7D1"/>
          </a:solidFill>
          <a:latin typeface="Metropolis Semi Bold" panose="00000700000000000000" pitchFamily="2" charset="0"/>
          <a:ea typeface="+mn-ea"/>
          <a:cs typeface="+mn-cs"/>
        </a:defRPr>
      </a:lvl1pPr>
      <a:lvl2pPr marL="648000" indent="-288000" algn="l" defTabSz="914377" rtl="0" eaLnBrk="1" latinLnBrk="0" hangingPunct="1">
        <a:lnSpc>
          <a:spcPct val="90000"/>
        </a:lnSpc>
        <a:spcBef>
          <a:spcPts val="300"/>
        </a:spcBef>
        <a:spcAft>
          <a:spcPts val="1000"/>
        </a:spcAft>
        <a:buClr>
          <a:srgbClr val="FFAB3A"/>
        </a:buClr>
        <a:buSzPct val="100000"/>
        <a:buFont typeface="Wingdings" panose="05000000000000000000" pitchFamily="2" charset="2"/>
        <a:buChar char=""/>
        <a:defRPr sz="1800" b="0" i="0" kern="1200">
          <a:solidFill>
            <a:srgbClr val="717468"/>
          </a:solidFill>
          <a:latin typeface="Metropolis Medium" pitchFamily="2" charset="77"/>
          <a:ea typeface="+mn-ea"/>
          <a:cs typeface="+mn-cs"/>
        </a:defRPr>
      </a:lvl2pPr>
      <a:lvl3pPr marL="900000" indent="-216000" algn="l" defTabSz="914377" rtl="0" eaLnBrk="1" latinLnBrk="0" hangingPunct="1">
        <a:lnSpc>
          <a:spcPct val="90000"/>
        </a:lnSpc>
        <a:spcBef>
          <a:spcPts val="200"/>
        </a:spcBef>
        <a:spcAft>
          <a:spcPts val="700"/>
        </a:spcAft>
        <a:buClr>
          <a:srgbClr val="FFAB3A"/>
        </a:buClr>
        <a:buFont typeface="Metropolis Medium" panose="00000600000000000000" pitchFamily="2" charset="0"/>
        <a:buChar char="◼"/>
        <a:defRPr sz="1500" b="0" i="0" kern="1200">
          <a:solidFill>
            <a:srgbClr val="717468"/>
          </a:solidFill>
          <a:latin typeface="Metropolis Medium" pitchFamily="2" charset="77"/>
          <a:ea typeface="+mn-ea"/>
          <a:cs typeface="+mn-cs"/>
        </a:defRPr>
      </a:lvl3pPr>
      <a:lvl4pPr marL="1080000" indent="-144000" algn="l" defTabSz="914377" rtl="0" eaLnBrk="1" latinLnBrk="0" hangingPunct="1">
        <a:lnSpc>
          <a:spcPct val="90000"/>
        </a:lnSpc>
        <a:spcBef>
          <a:spcPts val="200"/>
        </a:spcBef>
        <a:spcAft>
          <a:spcPts val="500"/>
        </a:spcAft>
        <a:buClr>
          <a:srgbClr val="FFAB3A"/>
        </a:buClr>
        <a:buFont typeface="Wingdings 3" panose="05040102010807070707" pitchFamily="18" charset="2"/>
        <a:buChar char=""/>
        <a:defRPr sz="1200" b="0" i="0" kern="1200">
          <a:solidFill>
            <a:srgbClr val="717468"/>
          </a:solidFill>
          <a:latin typeface="Metropolis Medium" pitchFamily="2" charset="77"/>
          <a:ea typeface="+mn-ea"/>
          <a:cs typeface="+mn-cs"/>
        </a:defRPr>
      </a:lvl4pPr>
      <a:lvl5pPr marL="1080000" indent="0" algn="l" defTabSz="914377" rtl="0" eaLnBrk="1" latinLnBrk="0" hangingPunct="1">
        <a:lnSpc>
          <a:spcPct val="90000"/>
        </a:lnSpc>
        <a:spcBef>
          <a:spcPts val="100"/>
        </a:spcBef>
        <a:spcAft>
          <a:spcPts val="300"/>
        </a:spcAft>
        <a:buClr>
          <a:srgbClr val="FFAB3A"/>
        </a:buClr>
        <a:buFontTx/>
        <a:buNone/>
        <a:defRPr sz="1000" b="0" i="0" kern="1200">
          <a:solidFill>
            <a:srgbClr val="717468"/>
          </a:solidFill>
          <a:latin typeface="Metropolis Medium" pitchFamily="2" charset="77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79512" y="2747094"/>
            <a:ext cx="3168352" cy="9643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Secrétariat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Sandrine </a:t>
            </a:r>
            <a:r>
              <a:rPr lang="fr-FR" sz="1400" dirty="0" smtClean="0">
                <a:solidFill>
                  <a:prstClr val="white"/>
                </a:solidFill>
              </a:rPr>
              <a:t>TESSE (</a:t>
            </a:r>
            <a:r>
              <a:rPr lang="fr-FR" sz="1000" dirty="0" smtClean="0">
                <a:solidFill>
                  <a:prstClr val="white"/>
                </a:solidFill>
              </a:rPr>
              <a:t>Finances, Contrôle de Gestion</a:t>
            </a:r>
            <a:r>
              <a:rPr lang="fr-FR" sz="1400" dirty="0" smtClean="0">
                <a:solidFill>
                  <a:prstClr val="white"/>
                </a:solidFill>
              </a:rPr>
              <a:t>)</a:t>
            </a:r>
            <a:endParaRPr lang="fr-FR" sz="14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Christine </a:t>
            </a:r>
            <a:r>
              <a:rPr lang="fr-FR" sz="1400" dirty="0">
                <a:solidFill>
                  <a:prstClr val="white"/>
                </a:solidFill>
              </a:rPr>
              <a:t>LE </a:t>
            </a:r>
            <a:r>
              <a:rPr lang="fr-FR" sz="1400" dirty="0" smtClean="0">
                <a:solidFill>
                  <a:prstClr val="white"/>
                </a:solidFill>
              </a:rPr>
              <a:t>PICHON (DSN)</a:t>
            </a:r>
            <a:endParaRPr lang="fr-FR" sz="14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Sylvie VENDÔME (DSN)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BB979E2-BFB7-49F8-8861-A2E09126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2425" y="6480001"/>
            <a:ext cx="1147207" cy="365125"/>
          </a:xfrm>
        </p:spPr>
        <p:txBody>
          <a:bodyPr/>
          <a:lstStyle/>
          <a:p>
            <a:pPr>
              <a:defRPr/>
            </a:pPr>
            <a:fld id="{1163DAF3-470D-405F-902B-A07607780350}" type="datetime1">
              <a:rPr lang="fr-FR" altLang="fr-FR" smtClean="0">
                <a:solidFill>
                  <a:prstClr val="white"/>
                </a:solidFill>
              </a:rPr>
              <a:pPr>
                <a:defRPr/>
              </a:pPr>
              <a:t>29/10/2024</a:t>
            </a:fld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5D19AD3-54E0-46D3-967E-DCF5AB645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fr-FR" dirty="0" smtClean="0">
                <a:solidFill>
                  <a:prstClr val="white"/>
                </a:solidFill>
              </a:rPr>
              <a:t>Direction des Systèmes d’Information</a:t>
            </a:r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527739-3BFE-438A-A792-92A6D705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45C4E4-13CE-4AE6-8071-F112336A3499}" type="slidenum">
              <a:rPr lang="fr-FR" altLang="fr-FR" smtClean="0">
                <a:solidFill>
                  <a:prstClr val="white"/>
                </a:solidFill>
              </a:rPr>
              <a:pPr>
                <a:defRPr/>
              </a:pPr>
              <a:t>1</a:t>
            </a:fld>
            <a:endParaRPr lang="fr-FR" altLang="fr-FR">
              <a:solidFill>
                <a:prstClr val="white"/>
              </a:solidFill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4572000" y="2594135"/>
            <a:ext cx="18000" cy="2067944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FBBB15B0-C329-4AA5-BB11-A558B461A874}"/>
              </a:ext>
            </a:extLst>
          </p:cNvPr>
          <p:cNvSpPr txBox="1"/>
          <p:nvPr/>
        </p:nvSpPr>
        <p:spPr>
          <a:xfrm>
            <a:off x="5838811" y="1995947"/>
            <a:ext cx="2369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prstClr val="white"/>
                </a:solidFill>
                <a:latin typeface="Calibri" panose="020F0502020204030204"/>
              </a:rPr>
              <a:t>Architecte solutions SI 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DIRECTION DES </a:t>
            </a:r>
            <a:r>
              <a:rPr lang="fr-FR" dirty="0" smtClean="0"/>
              <a:t>FINANCES</a:t>
            </a:r>
            <a:br>
              <a:rPr lang="fr-FR" dirty="0" smtClean="0"/>
            </a:br>
            <a:r>
              <a:rPr lang="fr-FR" dirty="0" smtClean="0"/>
              <a:t>ET </a:t>
            </a:r>
            <a:r>
              <a:rPr lang="fr-FR" dirty="0" smtClean="0"/>
              <a:t>DES </a:t>
            </a:r>
            <a:r>
              <a:rPr lang="fr-FR" dirty="0" smtClean="0"/>
              <a:t>SERVICES NUMERIQUES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3240000" y="1694135"/>
            <a:ext cx="2700000" cy="900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solidFill>
                  <a:prstClr val="white"/>
                </a:solidFill>
              </a:rPr>
              <a:t>Direction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prstClr val="white"/>
                </a:solidFill>
              </a:rPr>
              <a:t>Xavier TARTAS</a:t>
            </a:r>
            <a:endParaRPr lang="fr-FR" sz="1600" dirty="0">
              <a:solidFill>
                <a:prstClr val="white"/>
              </a:solidFill>
            </a:endParaRPr>
          </a:p>
        </p:txBody>
      </p:sp>
      <p:cxnSp>
        <p:nvCxnSpPr>
          <p:cNvPr id="41" name="Connecteur droit 40"/>
          <p:cNvCxnSpPr>
            <a:endCxn id="21" idx="3"/>
          </p:cNvCxnSpPr>
          <p:nvPr/>
        </p:nvCxnSpPr>
        <p:spPr>
          <a:xfrm flipH="1">
            <a:off x="5940000" y="2144135"/>
            <a:ext cx="523423" cy="0"/>
          </a:xfrm>
          <a:prstGeom prst="line">
            <a:avLst/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673398" y="5033213"/>
            <a:ext cx="2700000" cy="900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prstClr val="white"/>
                </a:solidFill>
              </a:rPr>
              <a:t>Direction des </a:t>
            </a:r>
            <a:r>
              <a:rPr lang="fr-FR" sz="1600" dirty="0" smtClean="0">
                <a:solidFill>
                  <a:prstClr val="white"/>
                </a:solidFill>
              </a:rPr>
              <a:t>Services</a:t>
            </a:r>
            <a:r>
              <a:rPr lang="fr-FR" sz="1600" dirty="0" smtClean="0">
                <a:solidFill>
                  <a:prstClr val="white"/>
                </a:solidFill>
              </a:rPr>
              <a:t> Numériques</a:t>
            </a:r>
            <a:endParaRPr lang="fr-FR" sz="1600" dirty="0" smtClean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Christine PICHON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05000" y="5039296"/>
            <a:ext cx="3888432" cy="900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prstClr val="white"/>
                </a:solidFill>
              </a:rPr>
              <a:t>Direction des finances, de la facturation et du contrôle de gestion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Xavier TARTAS         </a:t>
            </a:r>
            <a:r>
              <a:rPr lang="fr-FR" sz="1400" dirty="0" smtClean="0">
                <a:solidFill>
                  <a:prstClr val="white"/>
                </a:solidFill>
              </a:rPr>
              <a:t>Arnaud FOURMENTEZ</a:t>
            </a:r>
            <a:endParaRPr lang="fr-FR" sz="1400" dirty="0">
              <a:solidFill>
                <a:prstClr val="white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2264661" y="4662080"/>
            <a:ext cx="4921067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</p:cNvCxnSpPr>
          <p:nvPr/>
        </p:nvCxnSpPr>
        <p:spPr>
          <a:xfrm>
            <a:off x="2264661" y="4662079"/>
            <a:ext cx="0" cy="371133"/>
          </a:xfrm>
          <a:prstGeom prst="line">
            <a:avLst/>
          </a:prstGeom>
          <a:ln w="25400">
            <a:solidFill>
              <a:srgbClr val="70AD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</p:cNvCxnSpPr>
          <p:nvPr/>
        </p:nvCxnSpPr>
        <p:spPr>
          <a:xfrm>
            <a:off x="7185728" y="4662080"/>
            <a:ext cx="0" cy="371133"/>
          </a:xfrm>
          <a:prstGeom prst="line">
            <a:avLst/>
          </a:prstGeom>
          <a:ln w="25400">
            <a:solidFill>
              <a:srgbClr val="70AD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21" idx="1"/>
          </p:cNvCxnSpPr>
          <p:nvPr/>
        </p:nvCxnSpPr>
        <p:spPr>
          <a:xfrm flipH="1">
            <a:off x="1763288" y="2144135"/>
            <a:ext cx="1476712" cy="0"/>
          </a:xfrm>
          <a:prstGeom prst="line">
            <a:avLst/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463423" y="1998527"/>
            <a:ext cx="1991178" cy="25105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white"/>
                </a:solidFill>
              </a:rPr>
              <a:t>Cellule Gestion des </a:t>
            </a:r>
            <a:r>
              <a:rPr lang="fr-FR" sz="1600" dirty="0" smtClean="0">
                <a:solidFill>
                  <a:prstClr val="white"/>
                </a:solidFill>
              </a:rPr>
              <a:t>ressources (DSN)</a:t>
            </a:r>
            <a:endParaRPr lang="fr-FR" sz="16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60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82393" y="2579222"/>
            <a:ext cx="1780934" cy="4931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Budget </a:t>
            </a:r>
            <a:r>
              <a:rPr lang="fr-FR" sz="1400" dirty="0" smtClean="0">
                <a:solidFill>
                  <a:prstClr val="white"/>
                </a:solidFill>
              </a:rPr>
              <a:t>DSN</a:t>
            </a:r>
            <a:endParaRPr lang="fr-FR" sz="14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Marc </a:t>
            </a:r>
            <a:r>
              <a:rPr lang="fr-FR" sz="1400" dirty="0" smtClean="0">
                <a:solidFill>
                  <a:prstClr val="white"/>
                </a:solidFill>
              </a:rPr>
              <a:t>LINEUC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88386" y="3111823"/>
            <a:ext cx="1780934" cy="59962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Marché DSN</a:t>
            </a:r>
            <a:endParaRPr lang="fr-FR" sz="14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Stéphane </a:t>
            </a:r>
            <a:r>
              <a:rPr lang="fr-FR" sz="1400" dirty="0" smtClean="0">
                <a:solidFill>
                  <a:prstClr val="white"/>
                </a:solidFill>
              </a:rPr>
              <a:t>DANIEL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Marianne </a:t>
            </a:r>
            <a:r>
              <a:rPr lang="fr-FR" sz="1400" dirty="0" smtClean="0">
                <a:solidFill>
                  <a:prstClr val="white"/>
                </a:solidFill>
              </a:rPr>
              <a:t>CRNOKRAK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590480" y="3799827"/>
            <a:ext cx="1780934" cy="63760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Commandes DSN</a:t>
            </a:r>
            <a:endParaRPr lang="fr-FR" sz="14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Laurence BESNARD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Jé</a:t>
            </a:r>
            <a:r>
              <a:rPr lang="fr-FR" sz="1400" dirty="0" smtClean="0">
                <a:solidFill>
                  <a:prstClr val="white"/>
                </a:solidFill>
              </a:rPr>
              <a:t>rôme LEGENDRE</a:t>
            </a:r>
            <a:endParaRPr lang="fr-FR" sz="1400" dirty="0">
              <a:solidFill>
                <a:prstClr val="white"/>
              </a:solidFill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CF9B1386-0F17-4116-951B-F8069C294A3A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1763288" y="2134180"/>
            <a:ext cx="400" cy="612914"/>
          </a:xfrm>
          <a:prstGeom prst="line">
            <a:avLst/>
          </a:prstGeom>
          <a:ln w="25400">
            <a:solidFill>
              <a:srgbClr val="70AD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63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BB979E2-BFB7-49F8-8861-A2E09126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2425" y="6480001"/>
            <a:ext cx="1147207" cy="365125"/>
          </a:xfrm>
        </p:spPr>
        <p:txBody>
          <a:bodyPr/>
          <a:lstStyle/>
          <a:p>
            <a:pPr>
              <a:defRPr/>
            </a:pPr>
            <a:fld id="{1163DAF3-470D-405F-902B-A07607780350}" type="datetime1">
              <a:rPr lang="fr-FR" altLang="fr-FR" smtClean="0">
                <a:solidFill>
                  <a:prstClr val="white"/>
                </a:solidFill>
              </a:rPr>
              <a:pPr>
                <a:defRPr/>
              </a:pPr>
              <a:t>29/10/2024</a:t>
            </a:fld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5D19AD3-54E0-46D3-967E-DCF5AB645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fr-FR" dirty="0" smtClean="0">
                <a:solidFill>
                  <a:prstClr val="white"/>
                </a:solidFill>
              </a:rPr>
              <a:t>Direction des Systèmes d’Information</a:t>
            </a:r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527739-3BFE-438A-A792-92A6D705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45C4E4-13CE-4AE6-8071-F112336A3499}" type="slidenum">
              <a:rPr lang="fr-FR" altLang="fr-FR" smtClean="0">
                <a:solidFill>
                  <a:prstClr val="white"/>
                </a:solidFill>
              </a:rPr>
              <a:pPr>
                <a:defRPr/>
              </a:pPr>
              <a:t>2</a:t>
            </a:fld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BBB15B0-C329-4AA5-BB11-A558B461A874}"/>
              </a:ext>
            </a:extLst>
          </p:cNvPr>
          <p:cNvSpPr txBox="1"/>
          <p:nvPr/>
        </p:nvSpPr>
        <p:spPr>
          <a:xfrm>
            <a:off x="5838811" y="1995947"/>
            <a:ext cx="2369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prstClr val="white"/>
                </a:solidFill>
                <a:latin typeface="Calibri" panose="020F0502020204030204"/>
              </a:rPr>
              <a:t>Architecte solutions SI 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finaNCES</a:t>
            </a:r>
            <a:r>
              <a:rPr lang="fr-FR" dirty="0" smtClean="0"/>
              <a:t>, CONTRÔLE DE GESTION, SID, AGAP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537911" y="1537233"/>
            <a:ext cx="8103699" cy="4640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prstClr val="white"/>
                </a:solidFill>
              </a:rPr>
              <a:t>Direction des finances, de la facturation et du contrôle de gestion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             Xavier </a:t>
            </a:r>
            <a:r>
              <a:rPr lang="fr-FR" sz="1400" dirty="0" smtClean="0">
                <a:solidFill>
                  <a:prstClr val="white"/>
                </a:solidFill>
              </a:rPr>
              <a:t>TARTAS			Arnaud FOURMENTEZ</a:t>
            </a:r>
            <a:endParaRPr lang="fr-FR" sz="1400" dirty="0">
              <a:solidFill>
                <a:prstClr val="white"/>
              </a:solidFill>
            </a:endParaRPr>
          </a:p>
        </p:txBody>
      </p:sp>
      <p:cxnSp>
        <p:nvCxnSpPr>
          <p:cNvPr id="33" name="Connecteur droit 32"/>
          <p:cNvCxnSpPr/>
          <p:nvPr/>
        </p:nvCxnSpPr>
        <p:spPr>
          <a:xfrm>
            <a:off x="7106025" y="1995947"/>
            <a:ext cx="0" cy="27843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37912" y="5832510"/>
            <a:ext cx="2700000" cy="51596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200" dirty="0" smtClean="0">
                <a:solidFill>
                  <a:prstClr val="white"/>
                </a:solidFill>
              </a:rPr>
              <a:t>CPIAS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200" dirty="0" smtClean="0">
                <a:solidFill>
                  <a:prstClr val="white"/>
                </a:solidFill>
              </a:rPr>
              <a:t>Stéphanie LEFFLOT</a:t>
            </a:r>
            <a:endParaRPr lang="fr-FR" sz="1200" dirty="0" smtClean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200" dirty="0" smtClean="0">
                <a:solidFill>
                  <a:prstClr val="white"/>
                </a:solidFill>
              </a:rPr>
              <a:t>Xavier TARTAS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7912" y="5136742"/>
            <a:ext cx="2699999" cy="6407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200" dirty="0" smtClean="0">
                <a:solidFill>
                  <a:prstClr val="white"/>
                </a:solidFill>
              </a:rPr>
              <a:t>Comité de Protection des </a:t>
            </a:r>
            <a:r>
              <a:rPr lang="fr-FR" sz="1200" dirty="0">
                <a:solidFill>
                  <a:prstClr val="white"/>
                </a:solidFill>
              </a:rPr>
              <a:t>P</a:t>
            </a:r>
            <a:r>
              <a:rPr lang="fr-FR" sz="1200" dirty="0" smtClean="0">
                <a:solidFill>
                  <a:prstClr val="white"/>
                </a:solidFill>
              </a:rPr>
              <a:t>ersonnes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200" dirty="0" smtClean="0">
                <a:solidFill>
                  <a:prstClr val="white"/>
                </a:solidFill>
              </a:rPr>
              <a:t>Annick LE ROL</a:t>
            </a:r>
            <a:endParaRPr lang="fr-FR" sz="1200" dirty="0" smtClean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200" dirty="0" smtClean="0">
                <a:solidFill>
                  <a:prstClr val="white"/>
                </a:solidFill>
              </a:rPr>
              <a:t>Xavier TARTAS</a:t>
            </a:r>
            <a:endParaRPr lang="fr-FR" sz="1200" dirty="0">
              <a:solidFill>
                <a:prstClr val="white"/>
              </a:solidFill>
            </a:endParaRPr>
          </a:p>
        </p:txBody>
      </p:sp>
      <p:cxnSp>
        <p:nvCxnSpPr>
          <p:cNvPr id="47" name="Connecteur droit 46"/>
          <p:cNvCxnSpPr/>
          <p:nvPr/>
        </p:nvCxnSpPr>
        <p:spPr>
          <a:xfrm>
            <a:off x="1835696" y="2009975"/>
            <a:ext cx="0" cy="3111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37911" y="2275710"/>
            <a:ext cx="2700000" cy="2802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600" dirty="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72911" y="2363478"/>
            <a:ext cx="2430000" cy="155769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white"/>
                </a:solidFill>
              </a:rPr>
              <a:t>Contrôle financier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white"/>
                </a:solidFill>
              </a:rPr>
              <a:t>Pilotage budgétaire et financier (PGFP, EPRD), Gestion de la dette et de la trésorerie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Marie Laure </a:t>
            </a:r>
            <a:r>
              <a:rPr lang="fr-FR" sz="1400" dirty="0" smtClean="0">
                <a:solidFill>
                  <a:prstClr val="white"/>
                </a:solidFill>
              </a:rPr>
              <a:t>PELLOUIN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61333" y="3988468"/>
            <a:ext cx="2430000" cy="101235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white"/>
                </a:solidFill>
              </a:rPr>
              <a:t>Contrôle de gestion et Système d’information décisionnelle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Sonia </a:t>
            </a:r>
            <a:r>
              <a:rPr lang="fr-FR" sz="1400" dirty="0" smtClean="0">
                <a:solidFill>
                  <a:prstClr val="white"/>
                </a:solidFill>
              </a:rPr>
              <a:t>GENTILHOMME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372910" y="2275710"/>
            <a:ext cx="1991178" cy="3157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white"/>
                </a:solidFill>
              </a:rPr>
              <a:t>Cellule Gestion des ressources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600" dirty="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491880" y="2856405"/>
            <a:ext cx="1780934" cy="4931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Budget </a:t>
            </a:r>
            <a:r>
              <a:rPr lang="fr-FR" sz="1400" dirty="0" smtClean="0">
                <a:solidFill>
                  <a:prstClr val="white"/>
                </a:solidFill>
              </a:rPr>
              <a:t>DSN</a:t>
            </a:r>
            <a:endParaRPr lang="fr-FR" sz="14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Marc </a:t>
            </a:r>
            <a:r>
              <a:rPr lang="fr-FR" sz="1400" dirty="0" smtClean="0">
                <a:solidFill>
                  <a:prstClr val="white"/>
                </a:solidFill>
              </a:rPr>
              <a:t>LINEUC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497873" y="3389006"/>
            <a:ext cx="1780934" cy="9238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Marché DSN</a:t>
            </a:r>
            <a:endParaRPr lang="fr-FR" sz="14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Stéphane </a:t>
            </a:r>
            <a:r>
              <a:rPr lang="fr-FR" sz="1400" dirty="0" smtClean="0">
                <a:solidFill>
                  <a:prstClr val="white"/>
                </a:solidFill>
              </a:rPr>
              <a:t>DANIEL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Marianne </a:t>
            </a:r>
            <a:r>
              <a:rPr lang="fr-FR" sz="1400" dirty="0" smtClean="0">
                <a:solidFill>
                  <a:prstClr val="white"/>
                </a:solidFill>
              </a:rPr>
              <a:t>CRNOKRAK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491880" y="4404640"/>
            <a:ext cx="1780934" cy="93639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C</a:t>
            </a:r>
            <a:r>
              <a:rPr lang="fr-FR" sz="1400" dirty="0" smtClean="0">
                <a:solidFill>
                  <a:prstClr val="white"/>
                </a:solidFill>
              </a:rPr>
              <a:t>ommandes DSN</a:t>
            </a:r>
            <a:endParaRPr lang="fr-FR" sz="14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Laurence BESNARD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Jér</a:t>
            </a:r>
            <a:r>
              <a:rPr lang="fr-FR" sz="1400" dirty="0" smtClean="0">
                <a:solidFill>
                  <a:prstClr val="white"/>
                </a:solidFill>
              </a:rPr>
              <a:t>ôme LEGENDRE</a:t>
            </a:r>
            <a:endParaRPr lang="fr-FR" sz="1400" dirty="0">
              <a:solidFill>
                <a:prstClr val="white"/>
              </a:solidFill>
            </a:endParaRPr>
          </a:p>
        </p:txBody>
      </p:sp>
      <p:cxnSp>
        <p:nvCxnSpPr>
          <p:cNvPr id="75" name="Connecteur droit 74"/>
          <p:cNvCxnSpPr/>
          <p:nvPr/>
        </p:nvCxnSpPr>
        <p:spPr>
          <a:xfrm>
            <a:off x="1835696" y="2132856"/>
            <a:ext cx="2592288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1835696" y="1995947"/>
            <a:ext cx="0" cy="278431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1835696" y="2118828"/>
            <a:ext cx="2592288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4427984" y="2132856"/>
            <a:ext cx="6896" cy="141522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5830197" y="2275711"/>
            <a:ext cx="2816063" cy="22844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600" dirty="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929549" y="2321076"/>
            <a:ext cx="2578368" cy="139421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prstClr val="white"/>
                </a:solidFill>
              </a:rPr>
              <a:t>Facturation et </a:t>
            </a:r>
            <a:r>
              <a:rPr lang="fr-FR" sz="1600" dirty="0" smtClean="0">
                <a:solidFill>
                  <a:prstClr val="white"/>
                </a:solidFill>
              </a:rPr>
              <a:t>Accueil </a:t>
            </a:r>
            <a:r>
              <a:rPr lang="fr-FR" sz="1600" dirty="0">
                <a:solidFill>
                  <a:prstClr val="white"/>
                </a:solidFill>
              </a:rPr>
              <a:t>Gestion Administrative </a:t>
            </a:r>
            <a:r>
              <a:rPr lang="fr-FR" sz="1600" dirty="0" smtClean="0">
                <a:solidFill>
                  <a:prstClr val="white"/>
                </a:solidFill>
              </a:rPr>
              <a:t>Patients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Céline </a:t>
            </a:r>
            <a:r>
              <a:rPr lang="fr-FR" sz="1400" dirty="0">
                <a:solidFill>
                  <a:prstClr val="white"/>
                </a:solidFill>
              </a:rPr>
              <a:t>GERNIGON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Maud LE </a:t>
            </a:r>
            <a:r>
              <a:rPr lang="fr-FR" sz="1400" dirty="0" smtClean="0">
                <a:solidFill>
                  <a:prstClr val="white"/>
                </a:solidFill>
              </a:rPr>
              <a:t>GUERNIC-GACHET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915701" y="3778561"/>
            <a:ext cx="2578368" cy="28536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white"/>
                </a:solidFill>
              </a:rPr>
              <a:t>Budget </a:t>
            </a:r>
            <a:r>
              <a:rPr lang="fr-FR" sz="1600" dirty="0" smtClean="0">
                <a:solidFill>
                  <a:prstClr val="white"/>
                </a:solidFill>
              </a:rPr>
              <a:t>annexes</a:t>
            </a:r>
            <a:endParaRPr lang="fr-FR" sz="1600" dirty="0">
              <a:solidFill>
                <a:prstClr val="white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915701" y="4106521"/>
            <a:ext cx="2578368" cy="2981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white"/>
                </a:solidFill>
              </a:rPr>
              <a:t>Coordination des </a:t>
            </a:r>
            <a:r>
              <a:rPr lang="fr-FR" sz="1600" dirty="0" smtClean="0">
                <a:solidFill>
                  <a:prstClr val="white"/>
                </a:solidFill>
              </a:rPr>
              <a:t>régies</a:t>
            </a:r>
            <a:endParaRPr lang="fr-FR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5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BB979E2-BFB7-49F8-8861-A2E09126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2425" y="6480001"/>
            <a:ext cx="1147207" cy="365125"/>
          </a:xfrm>
        </p:spPr>
        <p:txBody>
          <a:bodyPr/>
          <a:lstStyle/>
          <a:p>
            <a:pPr>
              <a:defRPr/>
            </a:pPr>
            <a:fld id="{1163DAF3-470D-405F-902B-A07607780350}" type="datetime1">
              <a:rPr lang="fr-FR" altLang="fr-FR" smtClean="0">
                <a:solidFill>
                  <a:prstClr val="white"/>
                </a:solidFill>
              </a:rPr>
              <a:pPr>
                <a:defRPr/>
              </a:pPr>
              <a:t>29/10/2024</a:t>
            </a:fld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5D19AD3-54E0-46D3-967E-DCF5AB645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fr-FR" dirty="0" smtClean="0">
                <a:solidFill>
                  <a:prstClr val="white"/>
                </a:solidFill>
              </a:rPr>
              <a:t>Direction des Systèmes d’Information</a:t>
            </a:r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527739-3BFE-438A-A792-92A6D705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45C4E4-13CE-4AE6-8071-F112336A3499}" type="slidenum">
              <a:rPr lang="fr-FR" altLang="fr-FR" smtClean="0">
                <a:solidFill>
                  <a:prstClr val="white"/>
                </a:solidFill>
              </a:rPr>
              <a:pPr>
                <a:defRPr/>
              </a:pPr>
              <a:t>3</a:t>
            </a:fld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BBB15B0-C329-4AA5-BB11-A558B461A874}"/>
              </a:ext>
            </a:extLst>
          </p:cNvPr>
          <p:cNvSpPr txBox="1"/>
          <p:nvPr/>
        </p:nvSpPr>
        <p:spPr>
          <a:xfrm>
            <a:off x="5838811" y="1995947"/>
            <a:ext cx="2369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prstClr val="white"/>
                </a:solidFill>
                <a:latin typeface="Calibri" panose="020F0502020204030204"/>
              </a:rPr>
              <a:t>Architecte solutions SI 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finaNCES</a:t>
            </a:r>
            <a:r>
              <a:rPr lang="fr-FR" dirty="0" smtClean="0"/>
              <a:t>, CONTRÔLE DE GESTION, SID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537911" y="1537233"/>
            <a:ext cx="8103699" cy="4640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prstClr val="white"/>
                </a:solidFill>
              </a:rPr>
              <a:t>Direction des finances, de la facturation et du contrôle de gestion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white"/>
                </a:solidFill>
              </a:rPr>
              <a:t>Xavier </a:t>
            </a:r>
            <a:r>
              <a:rPr lang="fr-FR" sz="1400" dirty="0" smtClean="0">
                <a:solidFill>
                  <a:prstClr val="white"/>
                </a:solidFill>
              </a:rPr>
              <a:t>TARTAS		Arnaud FOURMENTEZ</a:t>
            </a:r>
            <a:endParaRPr lang="fr-FR" sz="1400" dirty="0">
              <a:solidFill>
                <a:prstClr val="white"/>
              </a:solidFill>
            </a:endParaRPr>
          </a:p>
        </p:txBody>
      </p:sp>
      <p:cxnSp>
        <p:nvCxnSpPr>
          <p:cNvPr id="33" name="Connecteur droit 32"/>
          <p:cNvCxnSpPr/>
          <p:nvPr/>
        </p:nvCxnSpPr>
        <p:spPr>
          <a:xfrm>
            <a:off x="7106025" y="1995947"/>
            <a:ext cx="0" cy="27843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1835696" y="2009975"/>
            <a:ext cx="0" cy="3111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37910" y="2118981"/>
            <a:ext cx="5330233" cy="4190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600" dirty="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24016" y="2165525"/>
            <a:ext cx="5124089" cy="72608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white"/>
                </a:solidFill>
              </a:rPr>
              <a:t>Contrôle </a:t>
            </a:r>
            <a:r>
              <a:rPr lang="fr-FR" sz="1600" dirty="0" smtClean="0">
                <a:solidFill>
                  <a:prstClr val="white"/>
                </a:solidFill>
              </a:rPr>
              <a:t>financier, Pilotage </a:t>
            </a:r>
            <a:r>
              <a:rPr lang="fr-FR" sz="1600" dirty="0">
                <a:solidFill>
                  <a:prstClr val="white"/>
                </a:solidFill>
              </a:rPr>
              <a:t>budgétaire et </a:t>
            </a:r>
            <a:r>
              <a:rPr lang="fr-FR" sz="1600" dirty="0" smtClean="0">
                <a:solidFill>
                  <a:prstClr val="white"/>
                </a:solidFill>
              </a:rPr>
              <a:t>financier, </a:t>
            </a:r>
            <a:r>
              <a:rPr lang="fr-FR" sz="1600" dirty="0">
                <a:solidFill>
                  <a:prstClr val="white"/>
                </a:solidFill>
              </a:rPr>
              <a:t>Gestion de la dette et de la trésorerie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Marie Laure </a:t>
            </a:r>
            <a:r>
              <a:rPr lang="fr-FR" sz="1400" dirty="0" smtClean="0">
                <a:solidFill>
                  <a:prstClr val="white"/>
                </a:solidFill>
              </a:rPr>
              <a:t>PELLOUIN</a:t>
            </a:r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97702" y="2934013"/>
            <a:ext cx="2506146" cy="283289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Gestion dette,</a:t>
            </a:r>
          </a:p>
          <a:p>
            <a:pPr algn="ctr" eaLnBrk="0" hangingPunct="0"/>
            <a:r>
              <a:rPr lang="fr-FR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Trésorerie</a:t>
            </a:r>
          </a:p>
          <a:p>
            <a:pPr algn="ctr" eaLnBrk="0" hangingPunct="0"/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Patricia </a:t>
            </a:r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Briand</a:t>
            </a:r>
          </a:p>
          <a:p>
            <a:pPr algn="ctr" eaLnBrk="0" hangingPunct="0"/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Gaël </a:t>
            </a:r>
            <a:r>
              <a:rPr 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Bénot</a:t>
            </a:r>
            <a:endParaRPr lang="fr-FR" sz="1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fr-FR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Investissement</a:t>
            </a:r>
          </a:p>
          <a:p>
            <a:pPr algn="ctr" eaLnBrk="0" hangingPunct="0"/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Gaël </a:t>
            </a:r>
            <a:r>
              <a:rPr 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Bénot</a:t>
            </a:r>
            <a:endParaRPr lang="fr-FR" sz="1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Recettes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Nathalie </a:t>
            </a:r>
            <a:r>
              <a:rPr lang="fr-FR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Druais-Torterat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Pascale </a:t>
            </a:r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Monnier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72909" y="5809308"/>
            <a:ext cx="5094576" cy="46362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smtClean="0">
                <a:solidFill>
                  <a:prstClr val="white"/>
                </a:solidFill>
              </a:rPr>
              <a:t>Certification </a:t>
            </a:r>
            <a:r>
              <a:rPr lang="fr-FR" sz="1600" dirty="0">
                <a:solidFill>
                  <a:prstClr val="white"/>
                </a:solidFill>
              </a:rPr>
              <a:t>des </a:t>
            </a:r>
            <a:r>
              <a:rPr lang="fr-FR" sz="1600" dirty="0" smtClean="0">
                <a:solidFill>
                  <a:prstClr val="white"/>
                </a:solidFill>
              </a:rPr>
              <a:t>comptes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 smtClean="0">
                <a:solidFill>
                  <a:prstClr val="white"/>
                </a:solidFill>
              </a:rPr>
              <a:t>Lucie </a:t>
            </a:r>
            <a:r>
              <a:rPr lang="fr-FR" sz="1400" dirty="0" err="1" smtClean="0">
                <a:solidFill>
                  <a:prstClr val="white"/>
                </a:solidFill>
              </a:rPr>
              <a:t>Oresve</a:t>
            </a:r>
            <a:endParaRPr lang="fr-FR" sz="1400" dirty="0">
              <a:solidFill>
                <a:prstClr val="white"/>
              </a:solidFill>
            </a:endParaRPr>
          </a:p>
        </p:txBody>
      </p:sp>
      <p:cxnSp>
        <p:nvCxnSpPr>
          <p:cNvPr id="76" name="Connecteur droit 75"/>
          <p:cNvCxnSpPr/>
          <p:nvPr/>
        </p:nvCxnSpPr>
        <p:spPr>
          <a:xfrm>
            <a:off x="1835696" y="1995947"/>
            <a:ext cx="0" cy="1230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6012160" y="2118981"/>
            <a:ext cx="2634100" cy="4190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600" dirty="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6066872" y="2172252"/>
            <a:ext cx="2520280" cy="72741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white"/>
                </a:solidFill>
              </a:rPr>
              <a:t>Contrôle de gestion et Système d’information décisionnelle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1200" dirty="0">
                <a:solidFill>
                  <a:prstClr val="white"/>
                </a:solidFill>
              </a:rPr>
              <a:t>Sonia </a:t>
            </a:r>
            <a:r>
              <a:rPr lang="fr-FR" sz="1200" dirty="0" smtClean="0">
                <a:solidFill>
                  <a:prstClr val="white"/>
                </a:solidFill>
              </a:rPr>
              <a:t>GENTILHOMME</a:t>
            </a:r>
            <a:endParaRPr lang="fr-FR" sz="1200" dirty="0">
              <a:solidFill>
                <a:prstClr val="white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071278" y="4620254"/>
            <a:ext cx="2520282" cy="154164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fr-FR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Système d’Information</a:t>
            </a:r>
            <a:endParaRPr lang="fr-FR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Décisionnelle</a:t>
            </a:r>
            <a:endParaRPr lang="fr-FR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Pierre Régnier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Sarah </a:t>
            </a:r>
            <a:r>
              <a:rPr lang="fr-FR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Mimouni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Nathalie Ricard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Frédéric </a:t>
            </a:r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Rolland</a:t>
            </a:r>
          </a:p>
          <a:p>
            <a:pPr algn="ctr" eaLnBrk="0" hangingPunct="0"/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Alexis </a:t>
            </a:r>
            <a:r>
              <a:rPr 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Raulais</a:t>
            </a:r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 Alternant)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6084167" y="2934011"/>
            <a:ext cx="2520281" cy="16460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fr-FR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Contrôle de </a:t>
            </a:r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gestion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Oumoul </a:t>
            </a:r>
            <a:r>
              <a:rPr lang="fr-FR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Athié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Solenn </a:t>
            </a:r>
            <a:r>
              <a:rPr lang="fr-FR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Cléro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Valentin Hocdé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Estelle </a:t>
            </a:r>
            <a:r>
              <a:rPr lang="fr-FR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Guyomard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Amélie </a:t>
            </a:r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Vinci</a:t>
            </a:r>
          </a:p>
          <a:p>
            <a:pPr algn="ctr" eaLnBrk="0" hangingPunct="0"/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Nicolas Besnard (Alternant)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275855" y="2934011"/>
            <a:ext cx="2491630" cy="283289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Dépenses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Oresve</a:t>
            </a:r>
            <a:endParaRPr lang="fr-FR" sz="1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Eliott </a:t>
            </a:r>
            <a:r>
              <a:rPr 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Pérriniaux</a:t>
            </a:r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(Alternant)</a:t>
            </a:r>
            <a:endParaRPr lang="fr-FR" sz="1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fr-FR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Budgets annexes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Patricia </a:t>
            </a:r>
            <a:r>
              <a:rPr 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Briand</a:t>
            </a:r>
          </a:p>
          <a:p>
            <a:pPr algn="ctr" eaLnBrk="0" hangingPunct="0"/>
            <a:endParaRPr lang="fr-FR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Coordination des régies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Patricia Briand 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Nathalie </a:t>
            </a:r>
            <a:r>
              <a:rPr 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Druais-Torterat</a:t>
            </a:r>
            <a:endParaRPr lang="fr-FR" sz="1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fr-FR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Projet dématérialisation </a:t>
            </a:r>
          </a:p>
          <a:p>
            <a:pPr algn="ctr" eaLnBrk="0" hangingPunct="0"/>
            <a:r>
              <a:rPr lang="fr-FR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Flux comptable</a:t>
            </a:r>
          </a:p>
          <a:p>
            <a:pPr algn="ctr" eaLnBrk="0" hangingPunct="0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fr-FR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Oresve</a:t>
            </a: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52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delePresentation-PPT201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5346</TotalTime>
  <Words>349</Words>
  <Application>Microsoft Office PowerPoint</Application>
  <PresentationFormat>Affichage à l'écran (4:3)</PresentationFormat>
  <Paragraphs>108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</vt:i4>
      </vt:variant>
    </vt:vector>
  </HeadingPairs>
  <TitlesOfParts>
    <vt:vector size="17" baseType="lpstr">
      <vt:lpstr>Arial</vt:lpstr>
      <vt:lpstr>Calibri</vt:lpstr>
      <vt:lpstr>Metropolis</vt:lpstr>
      <vt:lpstr>Metropolis Light</vt:lpstr>
      <vt:lpstr>Metropolis Medium</vt:lpstr>
      <vt:lpstr>Metropolis Semi Bold</vt:lpstr>
      <vt:lpstr>Metropolis Thin</vt:lpstr>
      <vt:lpstr>Wingdings</vt:lpstr>
      <vt:lpstr>Wingdings 3</vt:lpstr>
      <vt:lpstr>3_Conception personnalisée</vt:lpstr>
      <vt:lpstr>1_Conception personnalisée</vt:lpstr>
      <vt:lpstr>2_Conception personnalisée</vt:lpstr>
      <vt:lpstr>Conception personnalisée</vt:lpstr>
      <vt:lpstr>ModelePresentation-PPT2019</vt:lpstr>
      <vt:lpstr>DIRECTION DES FINANCES ET DES SERVICES NUMERIQUES</vt:lpstr>
      <vt:lpstr>finaNCES, CONTRÔLE DE GESTION, SID, AGAP</vt:lpstr>
      <vt:lpstr>finaNCES, CONTRÔLE DE GESTION, SID</vt:lpstr>
    </vt:vector>
  </TitlesOfParts>
  <Company>CHU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du DEFSI</dc:title>
  <dc:creator>Ronan Dubois</dc:creator>
  <cp:lastModifiedBy>TESSE Sandrine</cp:lastModifiedBy>
  <cp:revision>612</cp:revision>
  <cp:lastPrinted>2024-10-29T08:26:04Z</cp:lastPrinted>
  <dcterms:created xsi:type="dcterms:W3CDTF">2004-09-14T19:33:24Z</dcterms:created>
  <dcterms:modified xsi:type="dcterms:W3CDTF">2024-10-29T08:46:06Z</dcterms:modified>
</cp:coreProperties>
</file>